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8" r:id="rId3"/>
    <p:sldId id="260" r:id="rId4"/>
    <p:sldId id="257" r:id="rId5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C8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3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16A33-1000-45E4-88E7-7E613D3FD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FCF8A2-61B8-4DB7-AF6E-E331DAFABD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8F70D-6D85-41C4-8B56-824A7D1A7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F9B38-59C5-46E0-800C-341792D12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24FEE-D999-4174-894D-07C898967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47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CED2C-37B5-4F51-AFE2-071BE80C4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0F8776-83D8-4E8D-B2D2-47143B8A27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466BF-79BE-4BB7-B8A1-E60B0EBDC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D5380-F72F-4CE5-B7F8-27DE70C51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45790-6979-48C0-AC9E-4961AC11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77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DC4F8F-41A7-455F-B021-3465D1545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6F8CFF-CBF3-42A2-B037-01EA2C68E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F695C-B4A2-4469-8CDE-541A6ADCC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2E006-A422-444B-9475-3DA476052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94577-2550-4CAF-8F1C-6CBA2476D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38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6500B-965E-46A7-BDB2-B7BDC2D43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F8865-D002-43DE-B7A7-FFF46DFF2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A20C1-D3BB-45B7-87CA-B7CAD256C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50743-87AA-437B-88F8-ED3AA90A6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8EA74-34DB-4E3B-A81C-EFEFCDF3B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64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54B9B-77D9-4F65-AA9D-04518BB1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B4210-91EC-4CFD-86D3-E29D8F155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B91EF-1CCF-44C1-9B2A-5DA2F464D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F9700-FA55-4385-9D2A-0BDF6B4A5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857CE-75BA-4120-9581-8B3BCC4D5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256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CF4A0-1468-4C89-93AB-4BC229C5B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B8581-86CB-4326-891F-3E1856E04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B404EA-701F-4F70-8DCA-378DD60CC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275EF2-14AC-4E9A-BA72-64D3AE5DC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E982C-639A-4357-9C32-8A311AC4D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4FA8E-081F-4346-8AEF-D0D41F000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482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1C359-9795-4098-8D28-B86E39152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20CC2-2FD5-4DC8-9999-FAE9DB0C8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A358A-3E42-48B1-87FB-84A397C5A0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8CD7FA-98DA-40C9-9D92-EB97E53E6E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22C076-8BF2-48FA-B47D-7A1123A1C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918C4B-1B5E-425F-894C-F861375A0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466868-A90F-4D9E-B344-510835307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C78664-1A4F-471E-BDF6-3DF5AF644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00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5B40-0227-46CC-98C1-6BB3FD0DD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3F0E6E-0DE3-4614-BBF5-985958B4D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613D96-E8AD-4F33-9649-161F11D2C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9F9142-E6F8-4B5F-9DCF-D29AED8F4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18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AE4789-34BE-41C4-A360-9A0AFDCBF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9A39FB-5C77-4A42-BEC2-B49EE96C9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2347CB-FDE5-4028-9A2A-612F6D3E2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4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46DCF-DFE0-4E10-81A9-C740EB331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7B57A-A279-47C4-95FF-C0584F785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C0806-5AE6-4B65-BF57-4B2DC78F44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500687-89D7-48DA-AED5-AE0696E67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B8B98-DEB2-4341-8118-3B401ADE0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22445-2C88-4710-BCD1-156612A75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99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B458C-7DF2-4D70-9E72-ABDDAD377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9ECBA9-B5D9-4253-9BD2-64D7309A29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BCAE3A-726B-4046-826A-94E96E30F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994938-89FF-4D89-82FF-C964878EF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28DA9-960D-498F-92AD-12BF857AB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4B654-6F21-4FD2-9363-1CCC6CA98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72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C8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095E37-A2FD-4630-B8F9-10E3D0B75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82882-76E8-4341-BFBD-7578E4F95D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230AE-7EB2-40DF-88FD-7A30937FF6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A6025-42F8-4F15-8600-FD32404133ED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39A72-6F76-4155-A09D-326A97B200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7E6B8-9543-459F-8C60-8744EA973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D0167-C635-4B1A-9B09-63C33F9E6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7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60F2A4A-1253-48CE-AB50-BDBEB498B8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037" y="-1118083"/>
            <a:ext cx="12715336" cy="2387600"/>
          </a:xfrm>
        </p:spPr>
        <p:txBody>
          <a:bodyPr/>
          <a:lstStyle/>
          <a:p>
            <a:r>
              <a:rPr lang="en-US" dirty="0" smtClean="0"/>
              <a:t>Pneumatically Automated </a:t>
            </a:r>
            <a:r>
              <a:rPr lang="en-US" dirty="0"/>
              <a:t>Bag </a:t>
            </a:r>
            <a:r>
              <a:rPr lang="en-US" dirty="0" smtClean="0"/>
              <a:t>Vent</a:t>
            </a:r>
            <a:r>
              <a:rPr lang="en-US" dirty="0"/>
              <a:t/>
            </a:r>
            <a:br>
              <a:rPr lang="en-US" dirty="0"/>
            </a:br>
            <a:r>
              <a:rPr lang="en-US" sz="1400" dirty="0"/>
              <a:t>Kaelan Schorger April 2020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773" y="2304688"/>
            <a:ext cx="7141717" cy="427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21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C17EA-B9C6-438E-BA21-6C59FD1B5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Small number of assembly elements, inexpensive, no custom components other than fixtures.</a:t>
            </a:r>
          </a:p>
          <a:p>
            <a:r>
              <a:rPr lang="en-US" dirty="0"/>
              <a:t>It is entirely pneumatic and requires no electronic elements or power supply, only compressed air.</a:t>
            </a:r>
          </a:p>
          <a:p>
            <a:r>
              <a:rPr lang="en-US" dirty="0"/>
              <a:t>Relative inspiratory and expiratory timing can be independently adjusted with flow control valves on the respective exhaust ports of the 5/2 valve</a:t>
            </a:r>
          </a:p>
          <a:p>
            <a:r>
              <a:rPr lang="en-US" dirty="0"/>
              <a:t>“Cycle time” is controlled using the flow control valve connected to the control air inlet of the 5/2 valve</a:t>
            </a:r>
          </a:p>
          <a:p>
            <a:r>
              <a:rPr lang="en-US" dirty="0"/>
              <a:t>Tidal volume can be adjusted by increasing or decreasing flow through inspiratory and expiratory flow valves in tandem relative to the cycle timing </a:t>
            </a:r>
            <a:r>
              <a:rPr lang="en-US" dirty="0" smtClean="0"/>
              <a:t>valve. Additionally larger changes can be accomplished by changing the position of the cylinder and fixtures on the frame.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Principles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848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neumaticallyAutomatedBagVentilator_0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15101" y="1407542"/>
            <a:ext cx="5323459" cy="399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3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DCB6C9-3844-430B-BD64-85F9A094B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556" y="1271162"/>
            <a:ext cx="7715250" cy="50673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533E938-FC55-4745-A416-7142EF21F647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1798866" y="2967222"/>
            <a:ext cx="1288456" cy="50433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B0B775-7C5E-4C81-822E-7FBE5B13E435}"/>
                  </a:ext>
                </a:extLst>
              </p:cNvPr>
              <p:cNvSpPr txBox="1"/>
              <p:nvPr/>
            </p:nvSpPr>
            <p:spPr>
              <a:xfrm>
                <a:off x="1402090" y="2705612"/>
                <a:ext cx="793551" cy="26161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prstDash val="dashDot"/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100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≈4 </m:t>
                      </m:r>
                      <m:sSup>
                        <m:sSupPr>
                          <m:ctrlPr>
                            <a:rPr lang="en-US" sz="11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1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𝑖𝑛</m:t>
                          </m:r>
                        </m:e>
                        <m:sup>
                          <m:r>
                            <a:rPr lang="en-US" sz="11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sz="11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B0B775-7C5E-4C81-822E-7FBE5B13E4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2090" y="2705612"/>
                <a:ext cx="793551" cy="26161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accent1"/>
                </a:solidFill>
                <a:prstDash val="dashDot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B5F0A9F-F29E-46F8-A1A6-BFE18804811E}"/>
              </a:ext>
            </a:extLst>
          </p:cNvPr>
          <p:cNvCxnSpPr>
            <a:cxnSpLocks/>
          </p:cNvCxnSpPr>
          <p:nvPr/>
        </p:nvCxnSpPr>
        <p:spPr>
          <a:xfrm flipV="1">
            <a:off x="2995372" y="4319850"/>
            <a:ext cx="1292788" cy="42803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B143E38-9278-4ADB-A734-04C5515D59F5}"/>
              </a:ext>
            </a:extLst>
          </p:cNvPr>
          <p:cNvSpPr txBox="1"/>
          <p:nvPr/>
        </p:nvSpPr>
        <p:spPr>
          <a:xfrm>
            <a:off x="1504258" y="4554274"/>
            <a:ext cx="1491114" cy="430887"/>
          </a:xfrm>
          <a:prstGeom prst="rect">
            <a:avLst/>
          </a:prstGeom>
          <a:noFill/>
          <a:ln>
            <a:solidFill>
              <a:schemeClr val="accent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sz="1100" dirty="0"/>
              <a:t>Cycle Timing Valve</a:t>
            </a:r>
            <a:br>
              <a:rPr lang="en-US" sz="1100" dirty="0"/>
            </a:br>
            <a:r>
              <a:rPr lang="en-US" sz="1100" dirty="0"/>
              <a:t>(low relative flow rate)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3B037B0-CBAE-40B2-BDF6-610F1C422990}"/>
              </a:ext>
            </a:extLst>
          </p:cNvPr>
          <p:cNvCxnSpPr>
            <a:cxnSpLocks/>
          </p:cNvCxnSpPr>
          <p:nvPr/>
        </p:nvCxnSpPr>
        <p:spPr>
          <a:xfrm flipV="1">
            <a:off x="5885476" y="5718993"/>
            <a:ext cx="969615" cy="338153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A6D41D5-8E17-4B5D-8650-2CD82B10225C}"/>
              </a:ext>
            </a:extLst>
          </p:cNvPr>
          <p:cNvSpPr txBox="1"/>
          <p:nvPr/>
        </p:nvSpPr>
        <p:spPr>
          <a:xfrm>
            <a:off x="4288160" y="5926340"/>
            <a:ext cx="1568058" cy="261610"/>
          </a:xfrm>
          <a:prstGeom prst="rect">
            <a:avLst/>
          </a:prstGeom>
          <a:noFill/>
          <a:ln>
            <a:solidFill>
              <a:schemeClr val="accent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sz="1100" dirty="0"/>
              <a:t>Inspiratory Timing Valve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B6FE8D6-3C24-4B17-B1D5-FB41F7F95ADA}"/>
              </a:ext>
            </a:extLst>
          </p:cNvPr>
          <p:cNvCxnSpPr>
            <a:cxnSpLocks/>
          </p:cNvCxnSpPr>
          <p:nvPr/>
        </p:nvCxnSpPr>
        <p:spPr>
          <a:xfrm>
            <a:off x="7846609" y="5718993"/>
            <a:ext cx="863740" cy="33815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6D88214-C3E9-45D6-85FF-D0F95B96941D}"/>
              </a:ext>
            </a:extLst>
          </p:cNvPr>
          <p:cNvSpPr txBox="1"/>
          <p:nvPr/>
        </p:nvSpPr>
        <p:spPr>
          <a:xfrm>
            <a:off x="8710349" y="5930500"/>
            <a:ext cx="1534394" cy="261610"/>
          </a:xfrm>
          <a:prstGeom prst="rect">
            <a:avLst/>
          </a:prstGeom>
          <a:noFill/>
          <a:ln>
            <a:solidFill>
              <a:schemeClr val="accent1"/>
            </a:solidFill>
            <a:prstDash val="dashDot"/>
          </a:ln>
        </p:spPr>
        <p:txBody>
          <a:bodyPr wrap="none" rtlCol="0">
            <a:spAutoFit/>
          </a:bodyPr>
          <a:lstStyle/>
          <a:p>
            <a:r>
              <a:rPr lang="en-US" sz="1100" dirty="0" smtClean="0"/>
              <a:t>Expiratory </a:t>
            </a:r>
            <a:r>
              <a:rPr lang="en-US" sz="1100" dirty="0"/>
              <a:t>Timing Valve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A3A60CE-0695-40C0-B5D7-333906B922FA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7494069" y="4878688"/>
            <a:ext cx="881385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45D7CA1-18D4-471B-87A2-466E5CA6C6DB}"/>
                  </a:ext>
                </a:extLst>
              </p:cNvPr>
              <p:cNvSpPr txBox="1"/>
              <p:nvPr/>
            </p:nvSpPr>
            <p:spPr>
              <a:xfrm>
                <a:off x="8375454" y="4747883"/>
                <a:ext cx="812722" cy="26161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  <a:prstDash val="dashDot"/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11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≈3 </m:t>
                      </m:r>
                      <m:r>
                        <a:rPr lang="en-US" sz="11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𝑏𝑎𝑟</m:t>
                      </m:r>
                    </m:oMath>
                  </m:oMathPara>
                </a14:m>
                <a:endParaRPr lang="en-US" sz="11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45D7CA1-18D4-471B-87A2-466E5CA6C6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75454" y="4747883"/>
                <a:ext cx="812722" cy="2616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accent1"/>
                </a:solidFill>
                <a:prstDash val="dashDot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itle 3"/>
          <p:cNvSpPr txBox="1">
            <a:spLocks/>
          </p:cNvSpPr>
          <p:nvPr/>
        </p:nvSpPr>
        <p:spPr>
          <a:xfrm>
            <a:off x="396412" y="23906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Pneumatic Circuit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348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160</Words>
  <Application>Microsoft Office PowerPoint</Application>
  <PresentationFormat>Widescreen</PresentationFormat>
  <Paragraphs>13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Pneumatically Automated Bag Vent Kaelan Schorger April 2020</vt:lpstr>
      <vt:lpstr>Key Principles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Pneumatic Auto Bag Vent Kaelan Schorger April 2020</dc:title>
  <dc:creator>Kaelan Schorger</dc:creator>
  <cp:lastModifiedBy>Schorger, Kaelan</cp:lastModifiedBy>
  <cp:revision>7</cp:revision>
  <cp:lastPrinted>2020-04-22T00:36:23Z</cp:lastPrinted>
  <dcterms:created xsi:type="dcterms:W3CDTF">2020-04-14T05:04:23Z</dcterms:created>
  <dcterms:modified xsi:type="dcterms:W3CDTF">2020-04-22T05:28:08Z</dcterms:modified>
</cp:coreProperties>
</file>